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sldIdLst>
    <p:sldId id="256" r:id="rId2"/>
    <p:sldId id="272" r:id="rId3"/>
    <p:sldId id="258" r:id="rId4"/>
    <p:sldId id="260" r:id="rId5"/>
    <p:sldId id="261" r:id="rId6"/>
    <p:sldId id="262" r:id="rId7"/>
    <p:sldId id="263" r:id="rId8"/>
    <p:sldId id="267" r:id="rId9"/>
    <p:sldId id="273" r:id="rId10"/>
    <p:sldId id="268" r:id="rId11"/>
    <p:sldId id="269" r:id="rId12"/>
    <p:sldId id="270" r:id="rId13"/>
    <p:sldId id="271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BE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0DC4F3-5E9C-4187-9C8C-A310229F9D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D4A7A40-6E44-44A3-A25C-2752BCF088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5C81D5E-CB0A-4E08-B560-B2C546799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88DB4-63C6-4388-9C6D-EF138ED87F88}" type="datetimeFigureOut">
              <a:rPr lang="ru-RU" smtClean="0"/>
              <a:t>14.11.2025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2D079A1-6C66-4C93-9203-D0FAE41AC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CEBF0C-CAFA-49BC-88D4-F851E403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B52FF-8FD7-4C10-9D6C-9B1ED988C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5159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B1420C-8CE8-4FD7-BCC1-EA1C87EFC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BB5FD25-EB81-4FE2-9A36-CFC2AB2DA8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E97332-0F8A-4FF0-99F3-E6CBBA1D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88DB4-63C6-4388-9C6D-EF138ED87F88}" type="datetimeFigureOut">
              <a:rPr lang="ru-RU" smtClean="0"/>
              <a:t>14.11.2025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FFFA67-5E9B-465B-9DAC-4EB65491E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F3C5122-2B22-4F0B-925F-1A1409A64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B52FF-8FD7-4C10-9D6C-9B1ED988C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8102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5733ACB-964B-445E-8B1A-806EE07748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2A26EB3-1E61-4A63-AF5E-58BD8B6FFC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3B87660-00A4-4E2C-9D56-077E16843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88DB4-63C6-4388-9C6D-EF138ED87F88}" type="datetimeFigureOut">
              <a:rPr lang="ru-RU" smtClean="0"/>
              <a:t>14.11.2025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D30604-A591-4436-BF17-A1D3F12B9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F7EDB8A-562F-4546-8D48-B410A6048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B52FF-8FD7-4C10-9D6C-9B1ED988C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7871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86E21A-0DEF-4B46-BE12-5D48D743F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CAAE41-F770-47E5-94C3-182177A95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AE50161-6BA0-4DFD-B880-A27376F3C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88DB4-63C6-4388-9C6D-EF138ED87F88}" type="datetimeFigureOut">
              <a:rPr lang="ru-RU" smtClean="0"/>
              <a:t>14.11.2025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D7EBEE5-E914-4759-BF8E-547757817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C24027-7CAB-46F0-814E-C5EBFD3A6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B52FF-8FD7-4C10-9D6C-9B1ED988C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6229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A7C554-8FD9-4066-9988-CADDDF312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0468096-1C75-4C07-BD83-854BCDE07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70D9D6-78AE-460C-A55D-833C91825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88DB4-63C6-4388-9C6D-EF138ED87F88}" type="datetimeFigureOut">
              <a:rPr lang="ru-RU" smtClean="0"/>
              <a:t>14.11.2025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91C238-C5C0-41C8-9773-85E170F0A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4FBFC21-29B3-4561-BD74-E5A4EA45E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B52FF-8FD7-4C10-9D6C-9B1ED988C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0882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554802-FBBE-4835-B82C-EA72E126A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80570D-B281-4C96-9282-6D0707535B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D07C98C-B3E6-409A-B59B-849399F5A7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B65D105-ED8F-4439-BF96-796F81973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88DB4-63C6-4388-9C6D-EF138ED87F88}" type="datetimeFigureOut">
              <a:rPr lang="ru-RU" smtClean="0"/>
              <a:t>14.11.2025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F70CFA2-7A21-44BE-ACB6-C66F3CC73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F48F55C-2C69-4D93-8C62-0C4B65ED0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B52FF-8FD7-4C10-9D6C-9B1ED988C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5668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C307C7-B780-43BF-85E9-FDF49E71F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075BBD0-6303-4F5B-BBE7-8EF2137E2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3BD3D51-7A75-408F-8776-6C5A038D94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DD74A8-07E4-4323-8CA0-41FC70287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C713468-6F1D-4290-8947-D5F93222C6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DD11B43-B21D-4728-8ED4-34760F7BA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88DB4-63C6-4388-9C6D-EF138ED87F88}" type="datetimeFigureOut">
              <a:rPr lang="ru-RU" smtClean="0"/>
              <a:t>14.11.2025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8CA0602-D1A9-4392-A450-0E825A1FE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31500C1-147E-4469-A096-1A4F5183B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B52FF-8FD7-4C10-9D6C-9B1ED988C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1799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923135-8094-4DB2-AEDB-1748A25B0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9881171-C61E-4838-BBCD-759549374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88DB4-63C6-4388-9C6D-EF138ED87F88}" type="datetimeFigureOut">
              <a:rPr lang="ru-RU" smtClean="0"/>
              <a:t>14.11.2025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60BFCE4-8E2F-4E74-B6BA-24CE7A60A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17BD53C-FD14-4BA6-9079-B3F4DA264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B52FF-8FD7-4C10-9D6C-9B1ED988C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6847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2211AEC-E290-4BF8-81CB-BD6D670B9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88DB4-63C6-4388-9C6D-EF138ED87F88}" type="datetimeFigureOut">
              <a:rPr lang="ru-RU" smtClean="0"/>
              <a:t>14.11.2025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9F38A06-2388-4A83-931B-EDD105D13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FF71BDE-A35C-4A6D-A2F1-DEB744542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B52FF-8FD7-4C10-9D6C-9B1ED988C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8177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044DF7-DBAF-4118-BFF5-63FA613A8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70FB36-9C74-42F6-BE42-2C2843EA2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CDF3C1B-9DCA-46F0-979D-63D24FB118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D264F72-98B0-4FBC-91D0-FB749B0A5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88DB4-63C6-4388-9C6D-EF138ED87F88}" type="datetimeFigureOut">
              <a:rPr lang="ru-RU" smtClean="0"/>
              <a:t>14.11.2025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719C902-F293-4F97-B7DB-1FB9F7AA2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B50DA2D-CA34-4012-A090-572D7351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B52FF-8FD7-4C10-9D6C-9B1ED988C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8505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70379B-7B16-423D-BAD3-17AECD886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6A5254A-698F-44B3-98D9-E8863582AE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291D9EC-E17E-413D-949E-432F6082A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7290971-AAC3-4C0E-9A9F-71FE0182C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88DB4-63C6-4388-9C6D-EF138ED87F88}" type="datetimeFigureOut">
              <a:rPr lang="ru-RU" smtClean="0"/>
              <a:t>14.11.2025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DBF938-D542-441E-97EF-8D172BD51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8C50AA-A7E7-419E-BBA6-BDC4D3320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B52FF-8FD7-4C10-9D6C-9B1ED988C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0714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AED40A-41C3-4332-A591-44840E0BD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867BBFB-BEFA-42C8-B2CD-352680C14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CA9D75-BD05-4E8B-AE8B-6C72629B08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88DB4-63C6-4388-9C6D-EF138ED87F88}" type="datetimeFigureOut">
              <a:rPr lang="ru-RU" smtClean="0"/>
              <a:t>14.11.2025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B8A334-1F0B-420D-B15B-88F68DAEEF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7D443F2-1EC3-4EC3-AA24-6B857E33E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B52FF-8FD7-4C10-9D6C-9B1ED988C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145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qatools.ru/blog/tpost/zk1n0h1jo1-testirovanie-belogo-i-chyornogo-yaschika" TargetMode="External"/><Relationship Id="rId2" Type="http://schemas.openxmlformats.org/officeDocument/2006/relationships/hyperlink" Target="https://blog.skillfactory.ru/metodi-chernogo-belogo-serogo-yashikov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surdo.media/" TargetMode="External"/><Relationship Id="rId4" Type="http://schemas.openxmlformats.org/officeDocument/2006/relationships/hyperlink" Target="https://habr.com/ru/companies/sberdevices/articles/850858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FA7B9A-CE82-4B30-A1B3-4827AD81A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2287"/>
            <a:ext cx="10515600" cy="898259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200" b="1" dirty="0">
                <a:latin typeface="Century Gothic" panose="020B0502020202020204" pitchFamily="34" charset="0"/>
              </a:rPr>
              <a:t>Государственное бюджетное общеобразовательное учреждение города Москвы «Школа № 1580»</a:t>
            </a:r>
            <a:br>
              <a:rPr lang="ru-RU" dirty="0">
                <a:latin typeface="Century Gothic" panose="020B0502020202020204" pitchFamily="34" charset="0"/>
              </a:rPr>
            </a:b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112FD34-E6B1-4D94-A3F1-748908F7D094}"/>
              </a:ext>
            </a:extLst>
          </p:cNvPr>
          <p:cNvSpPr/>
          <p:nvPr/>
        </p:nvSpPr>
        <p:spPr>
          <a:xfrm>
            <a:off x="2150048" y="1918217"/>
            <a:ext cx="7891904" cy="817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11000"/>
              </a:spcAft>
            </a:pPr>
            <a:r>
              <a:rPr lang="ru-RU" sz="36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Сайт для изучения языка жестов</a:t>
            </a:r>
            <a:endParaRPr lang="ru-RU" sz="36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6FC4B8A-74EB-4CE5-8086-090235B88259}"/>
              </a:ext>
            </a:extLst>
          </p:cNvPr>
          <p:cNvSpPr/>
          <p:nvPr/>
        </p:nvSpPr>
        <p:spPr>
          <a:xfrm>
            <a:off x="7093258" y="3303548"/>
            <a:ext cx="5098742" cy="3690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Работу выполнили:</a:t>
            </a:r>
            <a:endParaRPr lang="ru-RU" sz="20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spcAft>
                <a:spcPts val="0"/>
              </a:spcAft>
            </a:pPr>
            <a:r>
              <a:rPr 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обучающиеся 10 «Г» класса </a:t>
            </a:r>
            <a:endParaRPr lang="ru-RU" sz="20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spcAft>
                <a:spcPts val="0"/>
              </a:spcAft>
            </a:pPr>
            <a:r>
              <a:rPr 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ГБОУ города Москвы «Школа № 1580» </a:t>
            </a:r>
            <a:endParaRPr lang="ru-RU" sz="20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spcAft>
                <a:spcPts val="0"/>
              </a:spcAft>
            </a:pPr>
            <a:r>
              <a:rPr 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Агеева Анастасия Викторовна</a:t>
            </a:r>
            <a:endParaRPr lang="ru-RU" sz="20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spcAft>
                <a:spcPts val="0"/>
              </a:spcAft>
            </a:pPr>
            <a:r>
              <a:rPr 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Зайцева Василиса Евгеньевна</a:t>
            </a:r>
            <a:endParaRPr lang="ru-RU" sz="20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spcAft>
                <a:spcPts val="3000"/>
              </a:spcAft>
            </a:pPr>
            <a:r>
              <a:rPr 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Петрова Ксения Андреевна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latin typeface="Century Gothic" panose="020B0502020202020204" pitchFamily="34" charset="0"/>
                <a:cs typeface="Arial" panose="020B0604020202020204" pitchFamily="34" charset="0"/>
              </a:rPr>
              <a:t>Научный руководитель: 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latin typeface="Century Gothic" panose="020B0502020202020204" pitchFamily="34" charset="0"/>
                <a:cs typeface="Arial" panose="020B0604020202020204" pitchFamily="34" charset="0"/>
              </a:rPr>
              <a:t>Гришина Арина Александровна</a:t>
            </a:r>
          </a:p>
          <a:p>
            <a:pPr algn="r">
              <a:lnSpc>
                <a:spcPct val="150000"/>
              </a:lnSpc>
              <a:spcAft>
                <a:spcPts val="3000"/>
              </a:spcAft>
            </a:pP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248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249C4E-0E45-40CF-83FB-10D6DCDBE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7404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latin typeface="Century Gothic" panose="020B0502020202020204" pitchFamily="34" charset="0"/>
              </a:rPr>
              <a:t>Тестирование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297F7A-1DE7-43D0-8DEB-47372F0F7B1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8779" y="1461252"/>
            <a:ext cx="8774442" cy="44247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DE3F48-4112-4B03-AF1C-5F3185558F1F}"/>
              </a:ext>
            </a:extLst>
          </p:cNvPr>
          <p:cNvSpPr txBox="1"/>
          <p:nvPr/>
        </p:nvSpPr>
        <p:spPr>
          <a:xfrm>
            <a:off x="3648855" y="6086874"/>
            <a:ext cx="489428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Таблица с оценками пользователей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931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249C4E-0E45-40CF-83FB-10D6DCDBE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7404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latin typeface="Century Gothic" panose="020B0502020202020204" pitchFamily="34" charset="0"/>
              </a:rPr>
              <a:t>Выводы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47F96A-38F1-4C90-8ED3-686C9D6F3DCB}"/>
              </a:ext>
            </a:extLst>
          </p:cNvPr>
          <p:cNvSpPr txBox="1"/>
          <p:nvPr/>
        </p:nvSpPr>
        <p:spPr>
          <a:xfrm>
            <a:off x="838201" y="1436203"/>
            <a:ext cx="105155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Century Gothic" panose="020B0502020202020204" pitchFamily="34" charset="0"/>
              </a:rPr>
              <a:t>Был разработан сайт для изучения языка жестов.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Century Gothic" panose="020B0502020202020204" pitchFamily="34" charset="0"/>
              </a:rPr>
              <a:t>Реализована система регистрации и авторизации для сохранения прогресса.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Century Gothic" panose="020B0502020202020204" pitchFamily="34" charset="0"/>
              </a:rPr>
              <a:t>На сайте присутствуют интерактивные тесты для проверки знаний.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Century Gothic" panose="020B0502020202020204" pitchFamily="34" charset="0"/>
              </a:rPr>
              <a:t>Все поставленные в начале задачи были успешно выполнены.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5745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249C4E-0E45-40CF-83FB-10D6DCDBE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7404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latin typeface="Century Gothic" panose="020B0502020202020204" pitchFamily="34" charset="0"/>
              </a:rPr>
              <a:t>Список использованной литературы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47F96A-38F1-4C90-8ED3-686C9D6F3DCB}"/>
              </a:ext>
            </a:extLst>
          </p:cNvPr>
          <p:cNvSpPr txBox="1"/>
          <p:nvPr/>
        </p:nvSpPr>
        <p:spPr>
          <a:xfrm>
            <a:off x="838201" y="1445081"/>
            <a:ext cx="10515599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Century Gothic" panose="020B0502020202020204" pitchFamily="34" charset="0"/>
              </a:rPr>
              <a:t>С чего начать создание сайта - Основы </a:t>
            </a:r>
            <a:r>
              <a:rPr lang="en-US" sz="2000" dirty="0">
                <a:latin typeface="Century Gothic" panose="020B0502020202020204" pitchFamily="34" charset="0"/>
              </a:rPr>
              <a:t>HTML</a:t>
            </a:r>
            <a:r>
              <a:rPr lang="ru-RU" sz="2000" dirty="0">
                <a:latin typeface="Century Gothic" panose="020B0502020202020204" pitchFamily="34" charset="0"/>
              </a:rPr>
              <a:t>, </a:t>
            </a:r>
            <a:r>
              <a:rPr lang="en-US" sz="2000" dirty="0">
                <a:latin typeface="Century Gothic" panose="020B0502020202020204" pitchFamily="34" charset="0"/>
              </a:rPr>
              <a:t>CSS</a:t>
            </a:r>
            <a:r>
              <a:rPr lang="ru-RU" sz="2000" dirty="0">
                <a:latin typeface="Century Gothic" panose="020B0502020202020204" pitchFamily="34" charset="0"/>
              </a:rPr>
              <a:t>, </a:t>
            </a:r>
            <a:r>
              <a:rPr lang="en-US" sz="2000" dirty="0">
                <a:latin typeface="Century Gothic" panose="020B0502020202020204" pitchFamily="34" charset="0"/>
              </a:rPr>
              <a:t>JS URL</a:t>
            </a:r>
            <a:r>
              <a:rPr lang="ru-RU" sz="2000" dirty="0">
                <a:latin typeface="Century Gothic" panose="020B0502020202020204" pitchFamily="34" charset="0"/>
              </a:rPr>
              <a:t>: https://kata.academy/blog/frontend/vvedeniye-vo-frontend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Century Gothic" panose="020B0502020202020204" pitchFamily="34" charset="0"/>
              </a:rPr>
              <a:t>Тестирование «черного и белого ящика»: в чем разница? </a:t>
            </a:r>
            <a:r>
              <a:rPr lang="en-US" sz="2000" dirty="0">
                <a:latin typeface="Century Gothic" panose="020B0502020202020204" pitchFamily="34" charset="0"/>
              </a:rPr>
              <a:t>URL: </a:t>
            </a:r>
            <a:r>
              <a:rPr lang="en-US" sz="2000" u="sng" dirty="0">
                <a:latin typeface="Century Gothic" panose="020B0502020202020204" pitchFamily="34" charset="0"/>
                <a:hlinkClick r:id="rId2"/>
              </a:rPr>
              <a:t>https://blog.skillfactory.ru/metodi-chernogo-belogo-serogo-yashikov/</a:t>
            </a:r>
            <a:endParaRPr lang="ru-RU" sz="2000" dirty="0">
              <a:latin typeface="Century Gothic" panose="020B0502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Century Gothic" panose="020B0502020202020204" pitchFamily="34" charset="0"/>
              </a:rPr>
              <a:t>Тестирование белого и чёрного ящика </a:t>
            </a:r>
            <a:r>
              <a:rPr lang="en-US" sz="2000" dirty="0">
                <a:latin typeface="Century Gothic" panose="020B0502020202020204" pitchFamily="34" charset="0"/>
              </a:rPr>
              <a:t>URL</a:t>
            </a:r>
            <a:r>
              <a:rPr lang="ru-RU" sz="2000" dirty="0">
                <a:latin typeface="Century Gothic" panose="020B0502020202020204" pitchFamily="34" charset="0"/>
              </a:rPr>
              <a:t>: </a:t>
            </a:r>
            <a:r>
              <a:rPr lang="en-US" sz="2000" u="sng" dirty="0">
                <a:latin typeface="Century Gothic" panose="020B0502020202020204" pitchFamily="34" charset="0"/>
                <a:hlinkClick r:id="rId3"/>
              </a:rPr>
              <a:t>https</a:t>
            </a:r>
            <a:r>
              <a:rPr lang="ru-RU" sz="2000" u="sng" dirty="0">
                <a:latin typeface="Century Gothic" panose="020B0502020202020204" pitchFamily="34" charset="0"/>
                <a:hlinkClick r:id="rId3"/>
              </a:rPr>
              <a:t>://</a:t>
            </a:r>
            <a:r>
              <a:rPr lang="en-US" sz="2000" u="sng" dirty="0" err="1">
                <a:latin typeface="Century Gothic" panose="020B0502020202020204" pitchFamily="34" charset="0"/>
                <a:hlinkClick r:id="rId3"/>
              </a:rPr>
              <a:t>qatools</a:t>
            </a:r>
            <a:r>
              <a:rPr lang="ru-RU" sz="2000" u="sng" dirty="0">
                <a:latin typeface="Century Gothic" panose="020B0502020202020204" pitchFamily="34" charset="0"/>
                <a:hlinkClick r:id="rId3"/>
              </a:rPr>
              <a:t>.</a:t>
            </a:r>
            <a:r>
              <a:rPr lang="en-US" sz="2000" u="sng" dirty="0" err="1">
                <a:latin typeface="Century Gothic" panose="020B0502020202020204" pitchFamily="34" charset="0"/>
                <a:hlinkClick r:id="rId3"/>
              </a:rPr>
              <a:t>ru</a:t>
            </a:r>
            <a:r>
              <a:rPr lang="ru-RU" sz="2000" u="sng" dirty="0">
                <a:latin typeface="Century Gothic" panose="020B0502020202020204" pitchFamily="34" charset="0"/>
                <a:hlinkClick r:id="rId3"/>
              </a:rPr>
              <a:t>/</a:t>
            </a:r>
            <a:r>
              <a:rPr lang="en-US" sz="2000" u="sng" dirty="0">
                <a:latin typeface="Century Gothic" panose="020B0502020202020204" pitchFamily="34" charset="0"/>
                <a:hlinkClick r:id="rId3"/>
              </a:rPr>
              <a:t>blog</a:t>
            </a:r>
            <a:r>
              <a:rPr lang="ru-RU" sz="2000" u="sng" dirty="0">
                <a:latin typeface="Century Gothic" panose="020B0502020202020204" pitchFamily="34" charset="0"/>
                <a:hlinkClick r:id="rId3"/>
              </a:rPr>
              <a:t>/</a:t>
            </a:r>
            <a:r>
              <a:rPr lang="en-US" sz="2000" u="sng" dirty="0" err="1">
                <a:latin typeface="Century Gothic" panose="020B0502020202020204" pitchFamily="34" charset="0"/>
                <a:hlinkClick r:id="rId3"/>
              </a:rPr>
              <a:t>tpost</a:t>
            </a:r>
            <a:r>
              <a:rPr lang="ru-RU" sz="2000" u="sng" dirty="0">
                <a:latin typeface="Century Gothic" panose="020B0502020202020204" pitchFamily="34" charset="0"/>
                <a:hlinkClick r:id="rId3"/>
              </a:rPr>
              <a:t>/</a:t>
            </a:r>
            <a:r>
              <a:rPr lang="en-US" sz="2000" u="sng" dirty="0" err="1">
                <a:latin typeface="Century Gothic" panose="020B0502020202020204" pitchFamily="34" charset="0"/>
                <a:hlinkClick r:id="rId3"/>
              </a:rPr>
              <a:t>zk</a:t>
            </a:r>
            <a:r>
              <a:rPr lang="ru-RU" sz="2000" u="sng" dirty="0">
                <a:latin typeface="Century Gothic" panose="020B0502020202020204" pitchFamily="34" charset="0"/>
                <a:hlinkClick r:id="rId3"/>
              </a:rPr>
              <a:t>1</a:t>
            </a:r>
            <a:r>
              <a:rPr lang="en-US" sz="2000" u="sng" dirty="0">
                <a:latin typeface="Century Gothic" panose="020B0502020202020204" pitchFamily="34" charset="0"/>
                <a:hlinkClick r:id="rId3"/>
              </a:rPr>
              <a:t>n</a:t>
            </a:r>
            <a:r>
              <a:rPr lang="ru-RU" sz="2000" u="sng" dirty="0">
                <a:latin typeface="Century Gothic" panose="020B0502020202020204" pitchFamily="34" charset="0"/>
                <a:hlinkClick r:id="rId3"/>
              </a:rPr>
              <a:t>0</a:t>
            </a:r>
            <a:r>
              <a:rPr lang="en-US" sz="2000" u="sng" dirty="0">
                <a:latin typeface="Century Gothic" panose="020B0502020202020204" pitchFamily="34" charset="0"/>
                <a:hlinkClick r:id="rId3"/>
              </a:rPr>
              <a:t>h</a:t>
            </a:r>
            <a:r>
              <a:rPr lang="ru-RU" sz="2000" u="sng" dirty="0">
                <a:latin typeface="Century Gothic" panose="020B0502020202020204" pitchFamily="34" charset="0"/>
                <a:hlinkClick r:id="rId3"/>
              </a:rPr>
              <a:t>1</a:t>
            </a:r>
            <a:r>
              <a:rPr lang="en-US" sz="2000" u="sng" dirty="0">
                <a:latin typeface="Century Gothic" panose="020B0502020202020204" pitchFamily="34" charset="0"/>
                <a:hlinkClick r:id="rId3"/>
              </a:rPr>
              <a:t>jo</a:t>
            </a:r>
            <a:r>
              <a:rPr lang="ru-RU" sz="2000" u="sng" dirty="0">
                <a:latin typeface="Century Gothic" panose="020B0502020202020204" pitchFamily="34" charset="0"/>
                <a:hlinkClick r:id="rId3"/>
              </a:rPr>
              <a:t>1-</a:t>
            </a:r>
            <a:r>
              <a:rPr lang="en-US" sz="2000" u="sng" dirty="0" err="1">
                <a:latin typeface="Century Gothic" panose="020B0502020202020204" pitchFamily="34" charset="0"/>
                <a:hlinkClick r:id="rId3"/>
              </a:rPr>
              <a:t>testirovanie</a:t>
            </a:r>
            <a:r>
              <a:rPr lang="ru-RU" sz="2000" u="sng" dirty="0">
                <a:latin typeface="Century Gothic" panose="020B0502020202020204" pitchFamily="34" charset="0"/>
                <a:hlinkClick r:id="rId3"/>
              </a:rPr>
              <a:t>-</a:t>
            </a:r>
            <a:r>
              <a:rPr lang="en-US" sz="2000" u="sng" dirty="0" err="1">
                <a:latin typeface="Century Gothic" panose="020B0502020202020204" pitchFamily="34" charset="0"/>
                <a:hlinkClick r:id="rId3"/>
              </a:rPr>
              <a:t>belogo</a:t>
            </a:r>
            <a:r>
              <a:rPr lang="ru-RU" sz="2000" u="sng" dirty="0">
                <a:latin typeface="Century Gothic" panose="020B0502020202020204" pitchFamily="34" charset="0"/>
                <a:hlinkClick r:id="rId3"/>
              </a:rPr>
              <a:t>-</a:t>
            </a:r>
            <a:r>
              <a:rPr lang="en-US" sz="2000" u="sng" dirty="0" err="1">
                <a:latin typeface="Century Gothic" panose="020B0502020202020204" pitchFamily="34" charset="0"/>
                <a:hlinkClick r:id="rId3"/>
              </a:rPr>
              <a:t>i</a:t>
            </a:r>
            <a:r>
              <a:rPr lang="ru-RU" sz="2000" u="sng" dirty="0">
                <a:latin typeface="Century Gothic" panose="020B0502020202020204" pitchFamily="34" charset="0"/>
                <a:hlinkClick r:id="rId3"/>
              </a:rPr>
              <a:t>-</a:t>
            </a:r>
            <a:r>
              <a:rPr lang="en-US" sz="2000" u="sng" dirty="0" err="1">
                <a:latin typeface="Century Gothic" panose="020B0502020202020204" pitchFamily="34" charset="0"/>
                <a:hlinkClick r:id="rId3"/>
              </a:rPr>
              <a:t>chyornogo</a:t>
            </a:r>
            <a:r>
              <a:rPr lang="ru-RU" sz="2000" u="sng" dirty="0">
                <a:latin typeface="Century Gothic" panose="020B0502020202020204" pitchFamily="34" charset="0"/>
                <a:hlinkClick r:id="rId3"/>
              </a:rPr>
              <a:t>-</a:t>
            </a:r>
            <a:r>
              <a:rPr lang="en-US" sz="2000" u="sng" dirty="0" err="1">
                <a:latin typeface="Century Gothic" panose="020B0502020202020204" pitchFamily="34" charset="0"/>
                <a:hlinkClick r:id="rId3"/>
              </a:rPr>
              <a:t>yaschika</a:t>
            </a:r>
            <a:endParaRPr lang="ru-RU" sz="2000" dirty="0">
              <a:latin typeface="Century Gothic" panose="020B0502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000" dirty="0" err="1">
                <a:latin typeface="Century Gothic" panose="020B0502020202020204" pitchFamily="34" charset="0"/>
              </a:rPr>
              <a:t>Bukva</a:t>
            </a:r>
            <a:r>
              <a:rPr lang="ru-RU" sz="2000" dirty="0">
                <a:latin typeface="Century Gothic" panose="020B0502020202020204" pitchFamily="34" charset="0"/>
              </a:rPr>
              <a:t>: алфавит русского жестового языка </a:t>
            </a:r>
            <a:r>
              <a:rPr lang="en-US" sz="2000" dirty="0">
                <a:latin typeface="Century Gothic" panose="020B0502020202020204" pitchFamily="34" charset="0"/>
              </a:rPr>
              <a:t>URL</a:t>
            </a:r>
            <a:r>
              <a:rPr lang="ru-RU" sz="2000" dirty="0">
                <a:latin typeface="Century Gothic" panose="020B0502020202020204" pitchFamily="34" charset="0"/>
              </a:rPr>
              <a:t>: </a:t>
            </a:r>
            <a:r>
              <a:rPr lang="ru-RU" sz="2000" u="sng" dirty="0">
                <a:latin typeface="Century Gothic" panose="020B0502020202020204" pitchFamily="34" charset="0"/>
                <a:hlinkClick r:id="rId4"/>
              </a:rPr>
              <a:t>https://habr.com/ru/companies/sberdevices/articles/850858/</a:t>
            </a:r>
            <a:endParaRPr lang="ru-RU" sz="2000" dirty="0">
              <a:latin typeface="Century Gothic" panose="020B0502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Century Gothic" panose="020B0502020202020204" pitchFamily="34" charset="0"/>
              </a:rPr>
              <a:t>Русский жестовый язык </a:t>
            </a:r>
            <a:r>
              <a:rPr lang="en-US" sz="2000" dirty="0">
                <a:latin typeface="Century Gothic" panose="020B0502020202020204" pitchFamily="34" charset="0"/>
              </a:rPr>
              <a:t>URL</a:t>
            </a:r>
            <a:r>
              <a:rPr lang="ru-RU" sz="2000" dirty="0">
                <a:latin typeface="Century Gothic" panose="020B0502020202020204" pitchFamily="34" charset="0"/>
              </a:rPr>
              <a:t>: </a:t>
            </a:r>
            <a:r>
              <a:rPr lang="en-US" sz="2000" u="sng" dirty="0">
                <a:latin typeface="Century Gothic" panose="020B0502020202020204" pitchFamily="34" charset="0"/>
                <a:hlinkClick r:id="rId5"/>
              </a:rPr>
              <a:t>https</a:t>
            </a:r>
            <a:r>
              <a:rPr lang="ru-RU" sz="2000" u="sng" dirty="0">
                <a:latin typeface="Century Gothic" panose="020B0502020202020204" pitchFamily="34" charset="0"/>
                <a:hlinkClick r:id="rId5"/>
              </a:rPr>
              <a:t>://</a:t>
            </a:r>
            <a:r>
              <a:rPr lang="en-US" sz="2000" u="sng" dirty="0" err="1">
                <a:latin typeface="Century Gothic" panose="020B0502020202020204" pitchFamily="34" charset="0"/>
                <a:hlinkClick r:id="rId5"/>
              </a:rPr>
              <a:t>surdo</a:t>
            </a:r>
            <a:r>
              <a:rPr lang="ru-RU" sz="2000" u="sng" dirty="0">
                <a:latin typeface="Century Gothic" panose="020B0502020202020204" pitchFamily="34" charset="0"/>
                <a:hlinkClick r:id="rId5"/>
              </a:rPr>
              <a:t>.</a:t>
            </a:r>
            <a:r>
              <a:rPr lang="en-US" sz="2000" u="sng" dirty="0">
                <a:latin typeface="Century Gothic" panose="020B0502020202020204" pitchFamily="34" charset="0"/>
                <a:hlinkClick r:id="rId5"/>
              </a:rPr>
              <a:t>media</a:t>
            </a:r>
            <a:r>
              <a:rPr lang="ru-RU" sz="2000" u="sng" dirty="0">
                <a:latin typeface="Century Gothic" panose="020B0502020202020204" pitchFamily="34" charset="0"/>
                <a:hlinkClick r:id="rId5"/>
              </a:rPr>
              <a:t>/</a:t>
            </a:r>
            <a:endParaRPr lang="ru-RU" sz="20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6041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249C4E-0E45-40CF-83FB-10D6DCDBE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5298"/>
            <a:ext cx="10515600" cy="887404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latin typeface="Century Gothic" panose="020B0502020202020204" pitchFamily="34" charset="0"/>
              </a:rPr>
              <a:t>Спасибо за внимание!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47F96A-38F1-4C90-8ED3-686C9D6F3DCB}"/>
              </a:ext>
            </a:extLst>
          </p:cNvPr>
          <p:cNvSpPr txBox="1"/>
          <p:nvPr/>
        </p:nvSpPr>
        <p:spPr>
          <a:xfrm>
            <a:off x="838201" y="1436203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725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249C4E-0E45-40CF-83FB-10D6DCDBE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7404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latin typeface="Century Gothic" panose="020B0502020202020204" pitchFamily="34" charset="0"/>
              </a:rPr>
              <a:t>Оглавление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156FBA-3AF8-429E-8E88-01A8B52A2DF2}"/>
              </a:ext>
            </a:extLst>
          </p:cNvPr>
          <p:cNvSpPr txBox="1"/>
          <p:nvPr/>
        </p:nvSpPr>
        <p:spPr>
          <a:xfrm>
            <a:off x="625136" y="1252530"/>
            <a:ext cx="5470864" cy="4034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Century Gothic" panose="020B0502020202020204" pitchFamily="34" charset="0"/>
              </a:rPr>
              <a:t>Актуальность</a:t>
            </a:r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Century Gothic" panose="020B0502020202020204" pitchFamily="34" charset="0"/>
              </a:rPr>
              <a:t>Цели и задачи проекта</a:t>
            </a:r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Century Gothic" panose="020B0502020202020204" pitchFamily="34" charset="0"/>
              </a:rPr>
              <a:t>Дизайн сайта</a:t>
            </a:r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Century Gothic" panose="020B0502020202020204" pitchFamily="34" charset="0"/>
              </a:rPr>
              <a:t>Бэкенд на сайте</a:t>
            </a:r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Century Gothic" panose="020B0502020202020204" pitchFamily="34" charset="0"/>
              </a:rPr>
              <a:t>Тестирование</a:t>
            </a:r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Century Gothic" panose="020B0502020202020204" pitchFamily="34" charset="0"/>
              </a:rPr>
              <a:t>Выводы</a:t>
            </a:r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Century Gothic" panose="020B0502020202020204" pitchFamily="34" charset="0"/>
              </a:rPr>
              <a:t>Список использованной литературы</a:t>
            </a:r>
          </a:p>
        </p:txBody>
      </p:sp>
    </p:spTree>
    <p:extLst>
      <p:ext uri="{BB962C8B-B14F-4D97-AF65-F5344CB8AC3E}">
        <p14:creationId xmlns:p14="http://schemas.microsoft.com/office/powerpoint/2010/main" val="3074855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249C4E-0E45-40CF-83FB-10D6DCDBE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7404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latin typeface="Century Gothic" panose="020B0502020202020204" pitchFamily="34" charset="0"/>
              </a:rPr>
              <a:t>Актуальность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156FBA-3AF8-429E-8E88-01A8B52A2DF2}"/>
              </a:ext>
            </a:extLst>
          </p:cNvPr>
          <p:cNvSpPr txBox="1"/>
          <p:nvPr/>
        </p:nvSpPr>
        <p:spPr>
          <a:xfrm>
            <a:off x="625136" y="1252530"/>
            <a:ext cx="10515600" cy="5240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ct val="150000"/>
              </a:lnSpc>
              <a:spcAft>
                <a:spcPts val="1000"/>
              </a:spcAft>
            </a:pPr>
            <a:r>
              <a:rPr lang="ru-RU" sz="2000" dirty="0">
                <a:latin typeface="Century Gothic" panose="020B0502020202020204" pitchFamily="34" charset="0"/>
              </a:rPr>
              <a:t>Жестовый язык в современном обществе очень важен, потому что позволяет преодолевать коммуникационные барьеры между слышащими людьми и глухими или слабослышащими гражданами. Он служит основной общения для многих людей с нарушениями слуха, особенно если у них также имеются нарушения речи.  Глухие и слабослышащие люди часто сталкиваются с социальной изоляцией из-за невозможности полноценного общения со слышащим большинством. Знание основ русского жестового языка (РЖЯ) может стать первым шагом для преодоления барьеров в общение.</a:t>
            </a:r>
          </a:p>
          <a:p>
            <a:pPr indent="457200" algn="just">
              <a:lnSpc>
                <a:spcPct val="150000"/>
              </a:lnSpc>
              <a:spcAft>
                <a:spcPts val="1000"/>
              </a:spcAft>
            </a:pPr>
            <a:r>
              <a:rPr lang="ru-RU" sz="2000" dirty="0">
                <a:latin typeface="Century Gothic" panose="020B0502020202020204" pitchFamily="34" charset="0"/>
              </a:rPr>
              <a:t>Наш сайт поможет начать изучение жестового языка в формате: самостоятельного, гибкого и интерактивного обучения в любое время суток, что очень важно для формирования устойчивого навыка.</a:t>
            </a:r>
          </a:p>
        </p:txBody>
      </p:sp>
    </p:spTree>
    <p:extLst>
      <p:ext uri="{BB962C8B-B14F-4D97-AF65-F5344CB8AC3E}">
        <p14:creationId xmlns:p14="http://schemas.microsoft.com/office/powerpoint/2010/main" val="2161543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249C4E-0E45-40CF-83FB-10D6DCDBE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7404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latin typeface="Century Gothic" panose="020B0502020202020204" pitchFamily="34" charset="0"/>
              </a:rPr>
              <a:t>Цель и задачи проекта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156FBA-3AF8-429E-8E88-01A8B52A2DF2}"/>
              </a:ext>
            </a:extLst>
          </p:cNvPr>
          <p:cNvSpPr txBox="1"/>
          <p:nvPr/>
        </p:nvSpPr>
        <p:spPr>
          <a:xfrm>
            <a:off x="625136" y="1252530"/>
            <a:ext cx="10515600" cy="5702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215">
              <a:lnSpc>
                <a:spcPct val="150000"/>
              </a:lnSpc>
              <a:spcAft>
                <a:spcPts val="1000"/>
              </a:spcAft>
            </a:pPr>
            <a:r>
              <a:rPr lang="ru-RU" sz="2000" b="1" dirty="0">
                <a:latin typeface="Century Gothic" panose="020B0502020202020204" pitchFamily="34" charset="0"/>
              </a:rPr>
              <a:t>Цель проекта</a:t>
            </a:r>
            <a:r>
              <a:rPr lang="ru-RU" sz="2000" dirty="0">
                <a:latin typeface="Century Gothic" panose="020B0502020202020204" pitchFamily="34" charset="0"/>
              </a:rPr>
              <a:t>: создание интерактивного образовательного онлайн-ресурса для самостоятельного изучения русского жестового языка.</a:t>
            </a:r>
          </a:p>
          <a:p>
            <a:pPr>
              <a:lnSpc>
                <a:spcPct val="150000"/>
              </a:lnSpc>
            </a:pPr>
            <a:r>
              <a:rPr lang="ru-RU" sz="2000" b="1" dirty="0">
                <a:latin typeface="Century Gothic" panose="020B0502020202020204" pitchFamily="34" charset="0"/>
              </a:rPr>
              <a:t>Задачи проекта</a:t>
            </a:r>
            <a:r>
              <a:rPr lang="ru-RU" sz="2000" dirty="0">
                <a:latin typeface="Century Gothic" panose="020B0502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Century Gothic" panose="020B0502020202020204" pitchFamily="34" charset="0"/>
              </a:rPr>
              <a:t>Провести изучение предметной области, для формирования требований к системе и понимания особенностей жестового языка.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Century Gothic" panose="020B0502020202020204" pitchFamily="34" charset="0"/>
              </a:rPr>
              <a:t>Разработать модель представления жестов и системы обучения.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Century Gothic" panose="020B0502020202020204" pitchFamily="34" charset="0"/>
              </a:rPr>
              <a:t>Создать алгоритм обучения и проверки знаний.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Century Gothic" panose="020B0502020202020204" pitchFamily="34" charset="0"/>
              </a:rPr>
              <a:t>Подготовить учебные материалы и тесты.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Century Gothic" panose="020B0502020202020204" pitchFamily="34" charset="0"/>
              </a:rPr>
              <a:t>Спроектировать систему и пользовательский интерфейс.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Century Gothic" panose="020B0502020202020204" pitchFamily="34" charset="0"/>
              </a:rPr>
              <a:t>Создать программное обеспечение (веб-платформу).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Century Gothic" panose="020B0502020202020204" pitchFamily="34" charset="0"/>
              </a:rPr>
              <a:t>Протестировать функциональность, удобство и эффективность.</a:t>
            </a:r>
          </a:p>
          <a:p>
            <a:pPr indent="457200" algn="just">
              <a:lnSpc>
                <a:spcPct val="150000"/>
              </a:lnSpc>
              <a:spcAft>
                <a:spcPts val="1000"/>
              </a:spcAft>
            </a:pPr>
            <a:endParaRPr lang="ru-RU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618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249C4E-0E45-40CF-83FB-10D6DCDBE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7404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latin typeface="Century Gothic" panose="020B0502020202020204" pitchFamily="34" charset="0"/>
              </a:rPr>
              <a:t>Теоретическая часть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156FBA-3AF8-429E-8E88-01A8B52A2DF2}"/>
              </a:ext>
            </a:extLst>
          </p:cNvPr>
          <p:cNvSpPr txBox="1"/>
          <p:nvPr/>
        </p:nvSpPr>
        <p:spPr>
          <a:xfrm>
            <a:off x="625136" y="1252530"/>
            <a:ext cx="10515600" cy="4496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ct val="150000"/>
              </a:lnSpc>
              <a:spcAft>
                <a:spcPts val="1000"/>
              </a:spcAft>
            </a:pPr>
            <a:r>
              <a:rPr lang="ru-RU" sz="2000" dirty="0">
                <a:latin typeface="Century Gothic" panose="020B0502020202020204" pitchFamily="34" charset="0"/>
              </a:rPr>
              <a:t>Перед началом разработки проекта было проведено изучение основ русского жестового языка.</a:t>
            </a:r>
          </a:p>
          <a:p>
            <a:pPr indent="457200" algn="just">
              <a:lnSpc>
                <a:spcPct val="150000"/>
              </a:lnSpc>
              <a:spcAft>
                <a:spcPts val="1000"/>
              </a:spcAft>
            </a:pPr>
            <a:r>
              <a:rPr lang="ru-RU" sz="2000" dirty="0">
                <a:latin typeface="Century Gothic" panose="020B0502020202020204" pitchFamily="34" charset="0"/>
              </a:rPr>
              <a:t>Были сформированы 4 курса по темам:</a:t>
            </a:r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Century Gothic" panose="020B0502020202020204" pitchFamily="34" charset="0"/>
              </a:rPr>
              <a:t>«Знакомство»</a:t>
            </a:r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Century Gothic" panose="020B0502020202020204" pitchFamily="34" charset="0"/>
              </a:rPr>
              <a:t> «Семья»</a:t>
            </a:r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Century Gothic" panose="020B0502020202020204" pitchFamily="34" charset="0"/>
              </a:rPr>
              <a:t>«Дом»</a:t>
            </a:r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Century Gothic" panose="020B0502020202020204" pitchFamily="34" charset="0"/>
              </a:rPr>
              <a:t>«Мир вокруг»</a:t>
            </a:r>
          </a:p>
          <a:p>
            <a:pPr algn="just">
              <a:lnSpc>
                <a:spcPct val="150000"/>
              </a:lnSpc>
              <a:spcAft>
                <a:spcPts val="1000"/>
              </a:spcAft>
            </a:pPr>
            <a:endParaRPr lang="ru-RU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548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249C4E-0E45-40CF-83FB-10D6DCDBE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7404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latin typeface="Century Gothic" panose="020B0502020202020204" pitchFamily="34" charset="0"/>
              </a:rPr>
              <a:t>Дизайн сайта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156FBA-3AF8-429E-8E88-01A8B52A2DF2}"/>
              </a:ext>
            </a:extLst>
          </p:cNvPr>
          <p:cNvSpPr txBox="1"/>
          <p:nvPr/>
        </p:nvSpPr>
        <p:spPr>
          <a:xfrm>
            <a:off x="678402" y="2719607"/>
            <a:ext cx="2996953" cy="1418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ru-RU" sz="2000" dirty="0">
                <a:latin typeface="Century Gothic" panose="020B0502020202020204" pitchFamily="34" charset="0"/>
              </a:rPr>
              <a:t>Дизайн создан при помощи программы «</a:t>
            </a:r>
            <a:r>
              <a:rPr lang="en-US" sz="2000" dirty="0" err="1">
                <a:latin typeface="Century Gothic" panose="020B0502020202020204" pitchFamily="34" charset="0"/>
              </a:rPr>
              <a:t>Figma</a:t>
            </a:r>
            <a:r>
              <a:rPr lang="ru-RU" sz="2000" dirty="0">
                <a:latin typeface="Century Gothic" panose="020B0502020202020204" pitchFamily="34" charset="0"/>
              </a:rPr>
              <a:t>».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14480CA-1438-464B-9BD6-23038FB9C0AD}"/>
              </a:ext>
            </a:extLst>
          </p:cNvPr>
          <p:cNvSpPr/>
          <p:nvPr/>
        </p:nvSpPr>
        <p:spPr>
          <a:xfrm>
            <a:off x="5805590" y="5868946"/>
            <a:ext cx="4248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Схема перехода между страницами сайта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F9EBFC4-C66A-462D-8A7D-0FAA476367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39"/>
          <a:stretch/>
        </p:blipFill>
        <p:spPr>
          <a:xfrm>
            <a:off x="4600731" y="1210586"/>
            <a:ext cx="6658252" cy="473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252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232BC6-DDA3-4FEB-B8A8-1D3B0D995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5504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latin typeface="Century Gothic" panose="020B0502020202020204" pitchFamily="34" charset="0"/>
              </a:rPr>
              <a:t>Примеры страниц сайта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D57ED3-4246-4FA8-A7EF-9A636719512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364" y="1672951"/>
            <a:ext cx="6250989" cy="35120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A48F3F-B2C7-457D-A4FA-062510669D5E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6805" y="1305947"/>
            <a:ext cx="5107831" cy="424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30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249C4E-0E45-40CF-83FB-10D6DCDBE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7404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latin typeface="Century Gothic" panose="020B0502020202020204" pitchFamily="34" charset="0"/>
              </a:rPr>
              <a:t>Создание бэкенда для сайта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C16888-CF6D-46F4-8310-BD5D46EE70B3}"/>
              </a:ext>
            </a:extLst>
          </p:cNvPr>
          <p:cNvSpPr txBox="1"/>
          <p:nvPr/>
        </p:nvSpPr>
        <p:spPr>
          <a:xfrm>
            <a:off x="377687" y="1072992"/>
            <a:ext cx="4732213" cy="5419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2000" dirty="0">
              <a:latin typeface="Century Gothic" panose="020B0502020202020204" pitchFamily="34" charset="0"/>
            </a:endParaRPr>
          </a:p>
          <a:p>
            <a:pPr indent="457200">
              <a:lnSpc>
                <a:spcPct val="150000"/>
              </a:lnSpc>
            </a:pPr>
            <a:r>
              <a:rPr lang="ru-RU" sz="2000" dirty="0">
                <a:latin typeface="Century Gothic" panose="020B0502020202020204" pitchFamily="34" charset="0"/>
              </a:rPr>
              <a:t>Бэкенд нашего сайта обеспечивает ключевые функции для работы с пользователями: он отвечает за безопасную регистрацию и авторизацию, а также за надёжное сохранение и синхронизацию прогресса прохождения курсов и тестов.</a:t>
            </a:r>
          </a:p>
          <a:p>
            <a:pPr indent="457200">
              <a:lnSpc>
                <a:spcPct val="150000"/>
              </a:lnSpc>
            </a:pPr>
            <a:r>
              <a:rPr lang="ru-RU" sz="2000" dirty="0">
                <a:latin typeface="Century Gothic" panose="020B0502020202020204" pitchFamily="34" charset="0"/>
              </a:rPr>
              <a:t>На картинке показана часть кода для авторизации пользователя на сайте.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76528F-5008-49D5-9218-B7BB6E987D57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9900" y="1438961"/>
            <a:ext cx="6120130" cy="515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46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E06301-ECA4-42D9-8DE4-2FC8241F0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0300" y="5860404"/>
            <a:ext cx="7391400" cy="646929"/>
          </a:xfrm>
        </p:spPr>
        <p:txBody>
          <a:bodyPr>
            <a:normAutofit/>
          </a:bodyPr>
          <a:lstStyle/>
          <a:p>
            <a:pPr algn="ctr"/>
            <a:r>
              <a:rPr lang="ru-RU" sz="2000" dirty="0">
                <a:latin typeface="Century Gothic" panose="020B0502020202020204" pitchFamily="34" charset="0"/>
              </a:rPr>
              <a:t>Видеоролик, который демонстрирует работу сайта</a:t>
            </a:r>
          </a:p>
        </p:txBody>
      </p:sp>
      <p:pic>
        <p:nvPicPr>
          <p:cNvPr id="4" name="сайт (1)">
            <a:hlinkClick r:id="" action="ppaction://media"/>
            <a:extLst>
              <a:ext uri="{FF2B5EF4-FFF2-40B4-BE49-F238E27FC236}">
                <a16:creationId xmlns:a16="http://schemas.microsoft.com/office/drawing/2014/main" id="{9FBEE1F2-7625-4B37-B252-A30A347BBE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8456" y="350667"/>
            <a:ext cx="9795087" cy="550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0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278</TotalTime>
  <Words>456</Words>
  <Application>Microsoft Office PowerPoint</Application>
  <PresentationFormat>Широкоэкранный</PresentationFormat>
  <Paragraphs>63</Paragraphs>
  <Slides>13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Century Gothic</vt:lpstr>
      <vt:lpstr>Times New Roman</vt:lpstr>
      <vt:lpstr>Тема Office</vt:lpstr>
      <vt:lpstr>Государственное бюджетное общеобразовательное учреждение города Москвы «Школа № 1580» </vt:lpstr>
      <vt:lpstr>Оглавление</vt:lpstr>
      <vt:lpstr>Актуальность</vt:lpstr>
      <vt:lpstr>Цель и задачи проекта</vt:lpstr>
      <vt:lpstr>Теоретическая часть</vt:lpstr>
      <vt:lpstr>Дизайн сайта</vt:lpstr>
      <vt:lpstr>Примеры страниц сайта</vt:lpstr>
      <vt:lpstr>Создание бэкенда для сайта</vt:lpstr>
      <vt:lpstr>Видеоролик, который демонстрирует работу сайта</vt:lpstr>
      <vt:lpstr>Тестирование</vt:lpstr>
      <vt:lpstr>Выводы</vt:lpstr>
      <vt:lpstr>Список использованной литературы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Ксения Петрова</dc:creator>
  <cp:lastModifiedBy>Ксения Петрова</cp:lastModifiedBy>
  <cp:revision>31</cp:revision>
  <dcterms:created xsi:type="dcterms:W3CDTF">2025-10-31T12:24:35Z</dcterms:created>
  <dcterms:modified xsi:type="dcterms:W3CDTF">2025-11-14T16:21:37Z</dcterms:modified>
</cp:coreProperties>
</file>